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2" r:id="rId4"/>
    <p:sldId id="257" r:id="rId5"/>
    <p:sldId id="261" r:id="rId6"/>
    <p:sldId id="263" r:id="rId7"/>
    <p:sldId id="270" r:id="rId8"/>
    <p:sldId id="271" r:id="rId9"/>
    <p:sldId id="264" r:id="rId10"/>
    <p:sldId id="265" r:id="rId11"/>
    <p:sldId id="259" r:id="rId12"/>
    <p:sldId id="268" r:id="rId13"/>
    <p:sldId id="266" r:id="rId14"/>
    <p:sldId id="269" r:id="rId15"/>
    <p:sldId id="267" r:id="rId1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1" Type="http://schemas.openxmlformats.org/officeDocument/2006/relationships/image" Target="../media/image9.png"/></Relationships>
</file>

<file path=ppt/diagrams/_rels/drawing1.xml.rels><?xml version="1.0" encoding="UTF-8" standalone="yes"?>
<Relationships xmlns="http://schemas.openxmlformats.org/package/2006/relationships"><Relationship Id="rId1"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855A38D-FFFC-43DF-94F5-6F2ACB7B0046}"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FFAF3857-181E-40B5-ACB1-2FD401A341FF}">
      <dgm:prSet/>
      <dgm:spPr/>
      <dgm:t>
        <a:bodyPr/>
        <a:lstStyle/>
        <a:p>
          <a:pPr rtl="0"/>
          <a:r>
            <a:rPr lang="es-CO" dirty="0" smtClean="0"/>
            <a:t>17 Pero las parteras temieron a Dios, y no hicieron como les mandó el rey de Egipto, sino que preservaron la vida a los niños. 18 Y el rey de Egipto hizo llamar a las parteras y les dijo: ¿Por qué habéis hecho esto, que habéis preservado la vida a los niños? 19 Y las parteras respondieron a Faraón: Porque las mujeres hebreas no son como las egipcias; pues son robustas, y dan a luz antes que la partera venga a ellas». </a:t>
          </a:r>
          <a:endParaRPr lang="es-CO" dirty="0"/>
        </a:p>
      </dgm:t>
    </dgm:pt>
    <dgm:pt modelId="{48367CFA-A4C1-45AF-AE59-51BDC0DF5B7C}" type="parTrans" cxnId="{92C0D1B7-0C5C-496B-8F90-E0225D7B1940}">
      <dgm:prSet/>
      <dgm:spPr/>
      <dgm:t>
        <a:bodyPr/>
        <a:lstStyle/>
        <a:p>
          <a:endParaRPr lang="es-CO"/>
        </a:p>
      </dgm:t>
    </dgm:pt>
    <dgm:pt modelId="{49E90256-41FC-472A-9E69-D42AC263436C}" type="sibTrans" cxnId="{92C0D1B7-0C5C-496B-8F90-E0225D7B1940}">
      <dgm:prSet/>
      <dgm:spPr/>
      <dgm:t>
        <a:bodyPr/>
        <a:lstStyle/>
        <a:p>
          <a:endParaRPr lang="es-CO"/>
        </a:p>
      </dgm:t>
    </dgm:pt>
    <dgm:pt modelId="{5341B474-F7A2-4B61-ABE1-71D7DF634E8E}">
      <dgm:prSet custT="1"/>
      <dgm:spPr/>
      <dgm:t>
        <a:bodyPr/>
        <a:lstStyle/>
        <a:p>
          <a:pPr rtl="0"/>
          <a:r>
            <a:rPr lang="es-CO" sz="2400" dirty="0" smtClean="0"/>
            <a:t>20 Y Dios hizo bien a las parteras; y el pueblo se multiplicó y se fortaleció en gran manera. 21 Y por haber las parteras temido a Dios, él prosperó sus familias. </a:t>
          </a:r>
        </a:p>
        <a:p>
          <a:pPr rtl="0"/>
          <a:r>
            <a:rPr lang="es-CO" sz="2400" dirty="0" smtClean="0"/>
            <a:t>Dios siempre recompensa a sus hijos, cuando le obedecemos. La palabra de Dios prima sobre la de los hombres.</a:t>
          </a:r>
          <a:endParaRPr lang="es-CO" sz="2400" dirty="0"/>
        </a:p>
      </dgm:t>
    </dgm:pt>
    <dgm:pt modelId="{910EC304-DD2D-4D73-88DC-03B630DC5E33}" type="parTrans" cxnId="{3338CB19-D542-4A61-BA0E-956E51C111D6}">
      <dgm:prSet/>
      <dgm:spPr/>
      <dgm:t>
        <a:bodyPr/>
        <a:lstStyle/>
        <a:p>
          <a:endParaRPr lang="es-CO"/>
        </a:p>
      </dgm:t>
    </dgm:pt>
    <dgm:pt modelId="{8BEC4539-5214-4467-B7A1-57F5E28A976C}" type="sibTrans" cxnId="{3338CB19-D542-4A61-BA0E-956E51C111D6}">
      <dgm:prSet/>
      <dgm:spPr/>
      <dgm:t>
        <a:bodyPr/>
        <a:lstStyle/>
        <a:p>
          <a:endParaRPr lang="es-CO"/>
        </a:p>
      </dgm:t>
    </dgm:pt>
    <dgm:pt modelId="{8619C379-8A96-433E-B117-07DCF64923B9}" type="pres">
      <dgm:prSet presAssocID="{7855A38D-FFFC-43DF-94F5-6F2ACB7B0046}" presName="Name0" presStyleCnt="0">
        <dgm:presLayoutVars>
          <dgm:chMax val="7"/>
          <dgm:dir/>
          <dgm:animLvl val="lvl"/>
          <dgm:resizeHandles val="exact"/>
        </dgm:presLayoutVars>
      </dgm:prSet>
      <dgm:spPr/>
    </dgm:pt>
    <dgm:pt modelId="{F8B5E8DC-9B07-4DD9-B5BD-F7EA80C1FBDE}" type="pres">
      <dgm:prSet presAssocID="{FFAF3857-181E-40B5-ACB1-2FD401A341FF}" presName="circle1" presStyleLbl="node1" presStyleIdx="0" presStyleCnt="2"/>
      <dgm:spPr>
        <a:blipFill rotWithShape="0">
          <a:blip xmlns:r="http://schemas.openxmlformats.org/officeDocument/2006/relationships" r:embed="rId1"/>
          <a:stretch>
            <a:fillRect/>
          </a:stretch>
        </a:blipFill>
      </dgm:spPr>
    </dgm:pt>
    <dgm:pt modelId="{0A65C538-10A4-4F56-954A-880C551E6C4D}" type="pres">
      <dgm:prSet presAssocID="{FFAF3857-181E-40B5-ACB1-2FD401A341FF}" presName="space" presStyleCnt="0"/>
      <dgm:spPr/>
    </dgm:pt>
    <dgm:pt modelId="{2CF61522-8440-484E-A86F-BE93B41036CA}" type="pres">
      <dgm:prSet presAssocID="{FFAF3857-181E-40B5-ACB1-2FD401A341FF}" presName="rect1" presStyleLbl="alignAcc1" presStyleIdx="0" presStyleCnt="2"/>
      <dgm:spPr/>
    </dgm:pt>
    <dgm:pt modelId="{8E813425-8831-4E52-9810-1B1C424ED1AE}" type="pres">
      <dgm:prSet presAssocID="{5341B474-F7A2-4B61-ABE1-71D7DF634E8E}" presName="vertSpace2" presStyleLbl="node1" presStyleIdx="0" presStyleCnt="2"/>
      <dgm:spPr/>
    </dgm:pt>
    <dgm:pt modelId="{3D09CC1B-4918-4A97-B8A3-10055D44C308}" type="pres">
      <dgm:prSet presAssocID="{5341B474-F7A2-4B61-ABE1-71D7DF634E8E}" presName="circle2" presStyleLbl="node1" presStyleIdx="1" presStyleCnt="2" custFlipHor="1" custScaleX="4253" custLinFactNeighborX="-61254" custLinFactNeighborY="-778"/>
      <dgm:spPr/>
    </dgm:pt>
    <dgm:pt modelId="{62DD1374-1543-4B88-957C-3C65E9C2C9A3}" type="pres">
      <dgm:prSet presAssocID="{5341B474-F7A2-4B61-ABE1-71D7DF634E8E}" presName="rect2" presStyleLbl="alignAcc1" presStyleIdx="1" presStyleCnt="2"/>
      <dgm:spPr/>
      <dgm:t>
        <a:bodyPr/>
        <a:lstStyle/>
        <a:p>
          <a:endParaRPr lang="es-CO"/>
        </a:p>
      </dgm:t>
    </dgm:pt>
    <dgm:pt modelId="{21F7E7B6-9794-4D41-B15B-7A35CF7F1922}" type="pres">
      <dgm:prSet presAssocID="{FFAF3857-181E-40B5-ACB1-2FD401A341FF}" presName="rect1ParTxNoCh" presStyleLbl="alignAcc1" presStyleIdx="1" presStyleCnt="2">
        <dgm:presLayoutVars>
          <dgm:chMax val="1"/>
          <dgm:bulletEnabled val="1"/>
        </dgm:presLayoutVars>
      </dgm:prSet>
      <dgm:spPr/>
    </dgm:pt>
    <dgm:pt modelId="{075D854D-8113-4A3D-9F26-3B6CD88DA5C0}" type="pres">
      <dgm:prSet presAssocID="{5341B474-F7A2-4B61-ABE1-71D7DF634E8E}" presName="rect2ParTxNoCh" presStyleLbl="alignAcc1" presStyleIdx="1" presStyleCnt="2">
        <dgm:presLayoutVars>
          <dgm:chMax val="1"/>
          <dgm:bulletEnabled val="1"/>
        </dgm:presLayoutVars>
      </dgm:prSet>
      <dgm:spPr/>
      <dgm:t>
        <a:bodyPr/>
        <a:lstStyle/>
        <a:p>
          <a:endParaRPr lang="es-CO"/>
        </a:p>
      </dgm:t>
    </dgm:pt>
  </dgm:ptLst>
  <dgm:cxnLst>
    <dgm:cxn modelId="{B6D8F24E-5EC3-4B38-8C7E-F657B3FAAD6C}" type="presOf" srcId="{7855A38D-FFFC-43DF-94F5-6F2ACB7B0046}" destId="{8619C379-8A96-433E-B117-07DCF64923B9}" srcOrd="0" destOrd="0" presId="urn:microsoft.com/office/officeart/2005/8/layout/target3"/>
    <dgm:cxn modelId="{873AB8CF-0930-4FED-A1F1-0B19CEFAF4AF}" type="presOf" srcId="{FFAF3857-181E-40B5-ACB1-2FD401A341FF}" destId="{2CF61522-8440-484E-A86F-BE93B41036CA}" srcOrd="0" destOrd="0" presId="urn:microsoft.com/office/officeart/2005/8/layout/target3"/>
    <dgm:cxn modelId="{3338CB19-D542-4A61-BA0E-956E51C111D6}" srcId="{7855A38D-FFFC-43DF-94F5-6F2ACB7B0046}" destId="{5341B474-F7A2-4B61-ABE1-71D7DF634E8E}" srcOrd="1" destOrd="0" parTransId="{910EC304-DD2D-4D73-88DC-03B630DC5E33}" sibTransId="{8BEC4539-5214-4467-B7A1-57F5E28A976C}"/>
    <dgm:cxn modelId="{A9A6F617-25A4-4B0B-996F-8A1B2A1695EA}" type="presOf" srcId="{FFAF3857-181E-40B5-ACB1-2FD401A341FF}" destId="{21F7E7B6-9794-4D41-B15B-7A35CF7F1922}" srcOrd="1" destOrd="0" presId="urn:microsoft.com/office/officeart/2005/8/layout/target3"/>
    <dgm:cxn modelId="{015F3BAA-DAB0-4CC2-9F54-2ABA5A1A007E}" type="presOf" srcId="{5341B474-F7A2-4B61-ABE1-71D7DF634E8E}" destId="{62DD1374-1543-4B88-957C-3C65E9C2C9A3}" srcOrd="0" destOrd="0" presId="urn:microsoft.com/office/officeart/2005/8/layout/target3"/>
    <dgm:cxn modelId="{648AAA45-3379-4C83-BF12-653EB0B82675}" type="presOf" srcId="{5341B474-F7A2-4B61-ABE1-71D7DF634E8E}" destId="{075D854D-8113-4A3D-9F26-3B6CD88DA5C0}" srcOrd="1" destOrd="0" presId="urn:microsoft.com/office/officeart/2005/8/layout/target3"/>
    <dgm:cxn modelId="{92C0D1B7-0C5C-496B-8F90-E0225D7B1940}" srcId="{7855A38D-FFFC-43DF-94F5-6F2ACB7B0046}" destId="{FFAF3857-181E-40B5-ACB1-2FD401A341FF}" srcOrd="0" destOrd="0" parTransId="{48367CFA-A4C1-45AF-AE59-51BDC0DF5B7C}" sibTransId="{49E90256-41FC-472A-9E69-D42AC263436C}"/>
    <dgm:cxn modelId="{865ACADF-3271-479E-926D-5E7EE3623877}" type="presParOf" srcId="{8619C379-8A96-433E-B117-07DCF64923B9}" destId="{F8B5E8DC-9B07-4DD9-B5BD-F7EA80C1FBDE}" srcOrd="0" destOrd="0" presId="urn:microsoft.com/office/officeart/2005/8/layout/target3"/>
    <dgm:cxn modelId="{9FD70D05-A0A6-4E93-B16F-7FFAF7FD1EA3}" type="presParOf" srcId="{8619C379-8A96-433E-B117-07DCF64923B9}" destId="{0A65C538-10A4-4F56-954A-880C551E6C4D}" srcOrd="1" destOrd="0" presId="urn:microsoft.com/office/officeart/2005/8/layout/target3"/>
    <dgm:cxn modelId="{7B958CFC-B890-47C7-B1C2-D75441FC1E37}" type="presParOf" srcId="{8619C379-8A96-433E-B117-07DCF64923B9}" destId="{2CF61522-8440-484E-A86F-BE93B41036CA}" srcOrd="2" destOrd="0" presId="urn:microsoft.com/office/officeart/2005/8/layout/target3"/>
    <dgm:cxn modelId="{2111EBEA-5703-4FC5-B226-9336C9529262}" type="presParOf" srcId="{8619C379-8A96-433E-B117-07DCF64923B9}" destId="{8E813425-8831-4E52-9810-1B1C424ED1AE}" srcOrd="3" destOrd="0" presId="urn:microsoft.com/office/officeart/2005/8/layout/target3"/>
    <dgm:cxn modelId="{DA9C765D-258F-4687-92F3-B697DF303EB9}" type="presParOf" srcId="{8619C379-8A96-433E-B117-07DCF64923B9}" destId="{3D09CC1B-4918-4A97-B8A3-10055D44C308}" srcOrd="4" destOrd="0" presId="urn:microsoft.com/office/officeart/2005/8/layout/target3"/>
    <dgm:cxn modelId="{E67EEF3A-716C-4011-9D05-D3B78B37B94F}" type="presParOf" srcId="{8619C379-8A96-433E-B117-07DCF64923B9}" destId="{62DD1374-1543-4B88-957C-3C65E9C2C9A3}" srcOrd="5" destOrd="0" presId="urn:microsoft.com/office/officeart/2005/8/layout/target3"/>
    <dgm:cxn modelId="{86EC947F-D55A-4059-84AD-4B3DA339FF62}" type="presParOf" srcId="{8619C379-8A96-433E-B117-07DCF64923B9}" destId="{21F7E7B6-9794-4D41-B15B-7A35CF7F1922}" srcOrd="6" destOrd="0" presId="urn:microsoft.com/office/officeart/2005/8/layout/target3"/>
    <dgm:cxn modelId="{8D0B3ECA-8A99-4469-9011-C2979CDDD5D6}" type="presParOf" srcId="{8619C379-8A96-433E-B117-07DCF64923B9}" destId="{075D854D-8113-4A3D-9F26-3B6CD88DA5C0}"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B5E8DC-9B07-4DD9-B5BD-F7EA80C1FBDE}">
      <dsp:nvSpPr>
        <dsp:cNvPr id="0" name=""/>
        <dsp:cNvSpPr/>
      </dsp:nvSpPr>
      <dsp:spPr>
        <a:xfrm>
          <a:off x="0" y="565759"/>
          <a:ext cx="5061168" cy="5061168"/>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F61522-8440-484E-A86F-BE93B41036CA}">
      <dsp:nvSpPr>
        <dsp:cNvPr id="0" name=""/>
        <dsp:cNvSpPr/>
      </dsp:nvSpPr>
      <dsp:spPr>
        <a:xfrm>
          <a:off x="2530584" y="565759"/>
          <a:ext cx="5904695" cy="5061168"/>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17 Pero las parteras temieron a Dios, y no hicieron como les mandó el rey de Egipto, sino que preservaron la vida a los niños. 18 Y el rey de Egipto hizo llamar a las parteras y les dijo: ¿Por qué habéis hecho esto, que habéis preservado la vida a los niños? 19 Y las parteras respondieron a Faraón: Porque las mujeres hebreas no son como las egipcias; pues son robustas, y dan a luz antes que la partera venga a ellas». </a:t>
          </a:r>
          <a:endParaRPr lang="es-CO" sz="2000" kern="1200" dirty="0"/>
        </a:p>
      </dsp:txBody>
      <dsp:txXfrm>
        <a:off x="2530584" y="565759"/>
        <a:ext cx="5904695" cy="2404054"/>
      </dsp:txXfrm>
    </dsp:sp>
    <dsp:sp modelId="{3D09CC1B-4918-4A97-B8A3-10055D44C308}">
      <dsp:nvSpPr>
        <dsp:cNvPr id="0" name=""/>
        <dsp:cNvSpPr/>
      </dsp:nvSpPr>
      <dsp:spPr>
        <a:xfrm flipH="1">
          <a:off x="-51122" y="1800206"/>
          <a:ext cx="102244" cy="2404054"/>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DD1374-1543-4B88-957C-3C65E9C2C9A3}">
      <dsp:nvSpPr>
        <dsp:cNvPr id="0" name=""/>
        <dsp:cNvSpPr/>
      </dsp:nvSpPr>
      <dsp:spPr>
        <a:xfrm>
          <a:off x="2530584" y="2969814"/>
          <a:ext cx="5904695" cy="2404054"/>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20 Y Dios hizo bien a las parteras; y el pueblo se multiplicó y se fortaleció en gran manera. 21 Y por haber las parteras temido a Dios, él prosperó sus familias. </a:t>
          </a:r>
        </a:p>
        <a:p>
          <a:pPr lvl="0" algn="ctr" defTabSz="1066800" rtl="0">
            <a:lnSpc>
              <a:spcPct val="90000"/>
            </a:lnSpc>
            <a:spcBef>
              <a:spcPct val="0"/>
            </a:spcBef>
            <a:spcAft>
              <a:spcPct val="35000"/>
            </a:spcAft>
          </a:pPr>
          <a:r>
            <a:rPr lang="es-CO" sz="2400" kern="1200" dirty="0" smtClean="0"/>
            <a:t>Dios siempre recompensa a sus hijos, cuando le obedecemos. La palabra de Dios prima sobre la de los hombres.</a:t>
          </a:r>
          <a:endParaRPr lang="es-CO" sz="2400" kern="1200" dirty="0"/>
        </a:p>
      </dsp:txBody>
      <dsp:txXfrm>
        <a:off x="2530584" y="2969814"/>
        <a:ext cx="5904695" cy="2404054"/>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16/05/2016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16/05/2016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16/05/2016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16/05/2016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16/05/2016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16/05/2016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16/05/2016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16/05/2016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16/05/2016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16/05/2016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16/05/2016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16/05/2016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721804" y="404664"/>
            <a:ext cx="7772400" cy="1470025"/>
          </a:xfrm>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5400" b="1" i="1" dirty="0" smtClean="0">
                <a:effectLst>
                  <a:outerShdw blurRad="38100" dist="38100" dir="2700000" algn="tl">
                    <a:srgbClr val="000000">
                      <a:alpha val="43137"/>
                    </a:srgbClr>
                  </a:outerShdw>
                </a:effectLst>
              </a:rPr>
              <a:t>MADRES EJEMPLARES</a:t>
            </a:r>
            <a:endParaRPr lang="es-CO" sz="5400" b="1" i="1" dirty="0">
              <a:effectLst>
                <a:outerShdw blurRad="38100" dist="38100" dir="2700000" algn="tl">
                  <a:srgbClr val="000000">
                    <a:alpha val="43137"/>
                  </a:srgbClr>
                </a:outerShdw>
              </a:effectLst>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2132855"/>
            <a:ext cx="4603922" cy="355297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0727" y="2636913"/>
            <a:ext cx="1575048" cy="3021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2636914"/>
            <a:ext cx="1647056" cy="3048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lecha doblada hacia arriba"/>
          <p:cNvSpPr/>
          <p:nvPr/>
        </p:nvSpPr>
        <p:spPr>
          <a:xfrm>
            <a:off x="5076056" y="5320069"/>
            <a:ext cx="3735236" cy="731520"/>
          </a:xfrm>
          <a:prstGeom prst="bentUpArrow">
            <a:avLst/>
          </a:prstGeom>
          <a:solidFill>
            <a:srgbClr val="002060"/>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Flecha doblada hacia arriba"/>
          <p:cNvSpPr/>
          <p:nvPr/>
        </p:nvSpPr>
        <p:spPr>
          <a:xfrm flipH="1">
            <a:off x="557288" y="5320069"/>
            <a:ext cx="4014712" cy="731520"/>
          </a:xfrm>
          <a:prstGeom prst="bentUpArrow">
            <a:avLst/>
          </a:prstGeom>
          <a:solidFill>
            <a:srgbClr val="002060"/>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513966177"/>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06090"/>
          </a:xfrm>
        </p:spPr>
        <p:txBody>
          <a:bodyPr>
            <a:noAutofit/>
          </a:bodyPr>
          <a:lstStyle/>
          <a:p>
            <a:r>
              <a:rPr lang="es-CO" sz="4800" dirty="0" smtClean="0">
                <a:solidFill>
                  <a:srgbClr val="FFFF00"/>
                </a:solidFill>
                <a:latin typeface="Brush Script MT" pitchFamily="66" charset="0"/>
              </a:rPr>
              <a:t>Poema dedicado a las madres</a:t>
            </a:r>
            <a:endParaRPr lang="es-CO" sz="4800" dirty="0">
              <a:solidFill>
                <a:srgbClr val="FFFF00"/>
              </a:solidFill>
              <a:latin typeface="Brush Script MT" pitchFamily="66"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064663"/>
            <a:ext cx="7200800" cy="5241451"/>
          </a:xfrm>
          <a:prstGeom prst="rect">
            <a:avLst/>
          </a:prstGeom>
          <a:solidFill>
            <a:srgbClr val="002060"/>
          </a:solidFill>
          <a:ln>
            <a:noFill/>
          </a:ln>
          <a:effectLst/>
        </p:spPr>
      </p:pic>
    </p:spTree>
    <p:extLst>
      <p:ext uri="{BB962C8B-B14F-4D97-AF65-F5344CB8AC3E}">
        <p14:creationId xmlns:p14="http://schemas.microsoft.com/office/powerpoint/2010/main" val="57473007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normAutofit fontScale="90000"/>
          </a:bodyPr>
          <a:lstStyle/>
          <a:p>
            <a:r>
              <a:rPr lang="es-CO" dirty="0" smtClean="0">
                <a:latin typeface="Bauhaus 93" pitchFamily="82" charset="0"/>
              </a:rPr>
              <a:t>El papel que Dios le ha asignado a la mujer:</a:t>
            </a:r>
            <a:endParaRPr lang="es-CO" dirty="0">
              <a:latin typeface="Bauhaus 93" pitchFamily="82" charset="0"/>
            </a:endParaRPr>
          </a:p>
        </p:txBody>
      </p:sp>
      <p:sp>
        <p:nvSpPr>
          <p:cNvPr id="3" name="2 Marcador de contenido"/>
          <p:cNvSpPr>
            <a:spLocks noGrp="1"/>
          </p:cNvSpPr>
          <p:nvPr>
            <p:ph idx="1"/>
          </p:nvPr>
        </p:nvSpPr>
        <p:spPr>
          <a:xfrm>
            <a:off x="457200" y="1600200"/>
            <a:ext cx="8229600" cy="4781128"/>
          </a:xfrm>
          <a:solidFill>
            <a:srgbClr val="002060"/>
          </a:solidFill>
          <a:scene3d>
            <a:camera prst="orthographicFront"/>
            <a:lightRig rig="threePt" dir="t"/>
          </a:scene3d>
          <a:sp3d>
            <a:bevelT w="165100" prst="coolSlant"/>
          </a:sp3d>
        </p:spPr>
        <p:txBody>
          <a:bodyPr>
            <a:normAutofit lnSpcReduction="10000"/>
          </a:bodyPr>
          <a:lstStyle/>
          <a:p>
            <a:pPr marL="0" indent="0" algn="ctr">
              <a:buNone/>
            </a:pPr>
            <a:r>
              <a:rPr lang="es-CO" dirty="0" smtClean="0">
                <a:solidFill>
                  <a:srgbClr val="FFFF00"/>
                </a:solidFill>
              </a:rPr>
              <a:t>Toda mujer que Dios le ha permitido ser madre tiene que saber que su papel de madre puede tener un impacto muy grande, tanto positivo como negativo sobre la vida de sus hijos.</a:t>
            </a:r>
          </a:p>
          <a:p>
            <a:pPr marL="0" indent="0" algn="ctr">
              <a:buNone/>
            </a:pPr>
            <a:endParaRPr lang="es-CO" dirty="0" smtClean="0">
              <a:solidFill>
                <a:srgbClr val="FFFF00"/>
              </a:solidFill>
            </a:endParaRPr>
          </a:p>
          <a:p>
            <a:pPr marL="0" indent="0" algn="ctr">
              <a:buNone/>
            </a:pPr>
            <a:r>
              <a:rPr lang="es-CO" dirty="0" smtClean="0">
                <a:solidFill>
                  <a:srgbClr val="FFFF00"/>
                </a:solidFill>
              </a:rPr>
              <a:t>Pues la madre es la primera que da afecto al niño, es la primera maestra, la madre es la primera que disciplina, es la primera que alimenta, y todo esto tiene un efecto muy grande en la vida de sus hijos.</a:t>
            </a:r>
            <a:endParaRPr lang="es-CO" dirty="0">
              <a:solidFill>
                <a:srgbClr val="FFFF00"/>
              </a:solidFill>
            </a:endParaRPr>
          </a:p>
        </p:txBody>
      </p:sp>
    </p:spTree>
    <p:extLst>
      <p:ext uri="{BB962C8B-B14F-4D97-AF65-F5344CB8AC3E}">
        <p14:creationId xmlns:p14="http://schemas.microsoft.com/office/powerpoint/2010/main" val="10494650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a:scene3d>
            <a:camera prst="orthographicFront"/>
            <a:lightRig rig="threePt" dir="t"/>
          </a:scene3d>
          <a:sp3d>
            <a:bevelT w="165100" prst="coolSlant"/>
          </a:sp3d>
        </p:spPr>
        <p:txBody>
          <a:bodyPr>
            <a:normAutofit/>
          </a:bodyPr>
          <a:lstStyle/>
          <a:p>
            <a:r>
              <a:rPr lang="es-CO" sz="5400" b="1" dirty="0">
                <a:solidFill>
                  <a:schemeClr val="bg1"/>
                </a:solidFill>
              </a:rPr>
              <a:t>MADRES EJEMPLARES</a:t>
            </a:r>
          </a:p>
        </p:txBody>
      </p:sp>
      <p:sp>
        <p:nvSpPr>
          <p:cNvPr id="3" name="2 Marcador de contenido"/>
          <p:cNvSpPr>
            <a:spLocks noGrp="1"/>
          </p:cNvSpPr>
          <p:nvPr>
            <p:ph idx="1"/>
          </p:nvPr>
        </p:nvSpPr>
        <p:spPr>
          <a:xfrm>
            <a:off x="457200" y="1600200"/>
            <a:ext cx="8229600" cy="2260848"/>
          </a:xfrm>
        </p:spPr>
        <p:txBody>
          <a:bodyPr>
            <a:normAutofit fontScale="55000" lnSpcReduction="20000"/>
          </a:bodyPr>
          <a:lstStyle/>
          <a:p>
            <a:pPr marL="0" indent="0" algn="ctr">
              <a:buNone/>
            </a:pPr>
            <a:r>
              <a:rPr lang="es-CO" sz="4500" dirty="0" smtClean="0"/>
              <a:t>Este mes es dedicado a las madres en </a:t>
            </a:r>
            <a:r>
              <a:rPr lang="es-CO" sz="4500" dirty="0"/>
              <a:t>muchos países del mundo y hoy hemos sentido traerles los ejemplos de </a:t>
            </a:r>
            <a:r>
              <a:rPr lang="es-CO" sz="4500" dirty="0" smtClean="0"/>
              <a:t>alguna </a:t>
            </a:r>
            <a:r>
              <a:rPr lang="es-CO" sz="4500" dirty="0"/>
              <a:t>madres de la Biblia. Esperemos que sea de bendición.</a:t>
            </a:r>
          </a:p>
          <a:p>
            <a:pPr marL="0" indent="0">
              <a:buNone/>
            </a:pPr>
            <a:endParaRPr lang="es-CO" sz="5800" dirty="0"/>
          </a:p>
          <a:p>
            <a:pPr marL="0" indent="0" algn="ctr">
              <a:buNone/>
            </a:pPr>
            <a:r>
              <a:rPr lang="es-CO" sz="5800" b="1" dirty="0" smtClean="0"/>
              <a:t>Algunas mujeres </a:t>
            </a:r>
            <a:r>
              <a:rPr lang="es-CO" sz="5800" b="1" dirty="0"/>
              <a:t>ejemplares de la </a:t>
            </a:r>
            <a:r>
              <a:rPr lang="es-CO" sz="5800" b="1" dirty="0" smtClean="0"/>
              <a:t>Biblia</a:t>
            </a:r>
            <a:endParaRPr lang="es-CO" sz="4500" b="1" dirty="0" smtClean="0"/>
          </a:p>
        </p:txBody>
      </p:sp>
      <p:sp>
        <p:nvSpPr>
          <p:cNvPr id="4" name="3 Rectángulo"/>
          <p:cNvSpPr/>
          <p:nvPr/>
        </p:nvSpPr>
        <p:spPr>
          <a:xfrm>
            <a:off x="539552" y="4077072"/>
            <a:ext cx="5184576" cy="2616101"/>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400" b="1" u="sng" dirty="0"/>
              <a:t>1. La madre de Moisés</a:t>
            </a:r>
          </a:p>
          <a:p>
            <a:pPr algn="ctr"/>
            <a:r>
              <a:rPr lang="es-CO" sz="2000" dirty="0"/>
              <a:t>Moisés nació en un tiempo en que los hijos varones hebreos que nacían tenían que ser echados al río por orden del faraón, quien temía que el pueblo se multiplique y se rebelara contra él. Mas la madre de Moisés lo ocultó por tres meses y al echarlo al río, nunca lo perdió de vista</a:t>
            </a:r>
            <a:r>
              <a:rPr lang="es-CO" sz="2000" dirty="0" smtClean="0"/>
              <a:t>:</a:t>
            </a:r>
            <a:endParaRPr lang="es-CO" sz="20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4077072"/>
            <a:ext cx="2620119" cy="259228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62964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par>
                                <p:cTn id="15" presetID="16" presetClass="entr" presetSubtype="21" fill="hold" nodeType="withEffect">
                                  <p:stCondLst>
                                    <p:cond delay="0"/>
                                  </p:stCondLst>
                                  <p:childTnLst>
                                    <p:set>
                                      <p:cBhvr>
                                        <p:cTn id="16" dur="1" fill="hold">
                                          <p:stCondLst>
                                            <p:cond delay="0"/>
                                          </p:stCondLst>
                                        </p:cTn>
                                        <p:tgtEl>
                                          <p:spTgt spid="3074"/>
                                        </p:tgtEl>
                                        <p:attrNameLst>
                                          <p:attrName>style.visibility</p:attrName>
                                        </p:attrNameLst>
                                      </p:cBhvr>
                                      <p:to>
                                        <p:strVal val="visible"/>
                                      </p:to>
                                    </p:set>
                                    <p:animEffect transition="in" filter="barn(inVertical)">
                                      <p:cBhvr>
                                        <p:cTn id="1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944216"/>
          </a:xfrm>
        </p:spPr>
        <p:txBody>
          <a:bodyPr>
            <a:normAutofit fontScale="92500" lnSpcReduction="20000"/>
          </a:bodyPr>
          <a:lstStyle/>
          <a:p>
            <a:pPr marL="0" indent="0">
              <a:buNone/>
            </a:pPr>
            <a:r>
              <a:rPr lang="es-CO" dirty="0" smtClean="0"/>
              <a:t>La Biblia dice: </a:t>
            </a:r>
          </a:p>
          <a:p>
            <a:pPr lvl="1"/>
            <a:r>
              <a:rPr lang="es-CO" dirty="0" smtClean="0"/>
              <a:t>1 </a:t>
            </a:r>
            <a:r>
              <a:rPr lang="es-CO" dirty="0"/>
              <a:t>Un varón de la familia de Leví fue y tomó por mujer a una hija de Leví</a:t>
            </a:r>
            <a:r>
              <a:rPr lang="es-CO" dirty="0" smtClean="0"/>
              <a:t>, </a:t>
            </a:r>
            <a:r>
              <a:rPr lang="es-CO" dirty="0"/>
              <a:t>2 la que concibió, y dio a luz un hijo; y viéndole que era hermoso, le tuvo escondido tres meses</a:t>
            </a:r>
            <a:r>
              <a:rPr lang="es-CO" dirty="0" smtClean="0"/>
              <a:t>.</a:t>
            </a:r>
          </a:p>
        </p:txBody>
      </p:sp>
      <p:sp>
        <p:nvSpPr>
          <p:cNvPr id="4" name="3 Rectángulo"/>
          <p:cNvSpPr/>
          <p:nvPr/>
        </p:nvSpPr>
        <p:spPr>
          <a:xfrm>
            <a:off x="467544" y="3000523"/>
            <a:ext cx="4572000" cy="3323987"/>
          </a:xfrm>
          <a:prstGeom prst="rect">
            <a:avLst/>
          </a:prstGeom>
          <a:solidFill>
            <a:schemeClr val="accent4">
              <a:lumMod val="40000"/>
              <a:lumOff val="60000"/>
            </a:schemeClr>
          </a:solidFill>
          <a:scene3d>
            <a:camera prst="orthographicFront"/>
            <a:lightRig rig="threePt" dir="t"/>
          </a:scene3d>
          <a:sp3d>
            <a:bevelT w="165100" prst="coolSlant"/>
          </a:sp3d>
        </p:spPr>
        <p:txBody>
          <a:bodyPr>
            <a:spAutoFit/>
          </a:bodyPr>
          <a:lstStyle/>
          <a:p>
            <a:r>
              <a:rPr lang="es-CO" sz="2400" dirty="0"/>
              <a:t>3 Pero no pudiendo ocultarle más tiempo, tomó una arquilla de juncos y la calafateó con asfalto y brea, y colocó en ella al niño y lo puso en un carrizal a la orilla del río. 4 Y una hermana suya se puso a lo lejos, para ver lo que le acontecería</a:t>
            </a:r>
            <a:r>
              <a:rPr lang="es-CO" sz="2400" dirty="0" smtClean="0"/>
              <a:t>.        </a:t>
            </a:r>
            <a:r>
              <a:rPr lang="es-CO" sz="2400" b="1" dirty="0" smtClean="0">
                <a:solidFill>
                  <a:srgbClr val="FF0000"/>
                </a:solidFill>
              </a:rPr>
              <a:t>Exo.2:1-4.</a:t>
            </a:r>
            <a:endParaRPr lang="es-CO" sz="2400" b="1" dirty="0">
              <a:solidFill>
                <a:srgbClr val="FF0000"/>
              </a:solidFill>
            </a:endParaRPr>
          </a:p>
          <a:p>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6958" y="2173830"/>
            <a:ext cx="2952328" cy="248868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364088" y="4713823"/>
            <a:ext cx="3538068" cy="2062103"/>
          </a:xfrm>
          <a:prstGeom prst="rect">
            <a:avLst/>
          </a:prstGeom>
        </p:spPr>
        <p:txBody>
          <a:bodyPr wrap="square">
            <a:spAutoFit/>
          </a:bodyPr>
          <a:lstStyle/>
          <a:p>
            <a:r>
              <a:rPr lang="es-CO" sz="1600" b="1" dirty="0"/>
              <a:t>E</a:t>
            </a:r>
            <a:r>
              <a:rPr lang="es-CO" sz="1600" b="1" dirty="0" smtClean="0"/>
              <a:t>n nuestro país hay muchísimas Jocabed , mujeres que a pesar que quizás se dieron cuenta de su embarazo no en una buena época, sin dinero, jovencita, pero valientemente dijeron  en su corazón : no lo voy a matar. voy a tener el bebe, y cueste lo que cueste, lo voy a criar. </a:t>
            </a:r>
            <a:endParaRPr lang="es-CO" sz="1600" b="1" dirty="0"/>
          </a:p>
        </p:txBody>
      </p:sp>
      <p:sp>
        <p:nvSpPr>
          <p:cNvPr id="2" name="1 Rectángulo"/>
          <p:cNvSpPr/>
          <p:nvPr/>
        </p:nvSpPr>
        <p:spPr>
          <a:xfrm>
            <a:off x="6516216" y="2236222"/>
            <a:ext cx="2016224" cy="1015663"/>
          </a:xfrm>
          <a:prstGeom prst="rect">
            <a:avLst/>
          </a:prstGeom>
        </p:spPr>
        <p:txBody>
          <a:bodyPr wrap="square">
            <a:spAutoFit/>
          </a:bodyPr>
          <a:lstStyle/>
          <a:p>
            <a:r>
              <a:rPr lang="es-CO" sz="2000" b="1" dirty="0"/>
              <a:t>Jocabed era una mujer de </a:t>
            </a:r>
            <a:r>
              <a:rPr lang="es-CO" sz="2000" b="1" dirty="0" smtClean="0"/>
              <a:t>fe, y oración</a:t>
            </a:r>
            <a:endParaRPr lang="es-CO" sz="2000" b="1" dirty="0"/>
          </a:p>
        </p:txBody>
      </p:sp>
    </p:spTree>
    <p:extLst>
      <p:ext uri="{BB962C8B-B14F-4D97-AF65-F5344CB8AC3E}">
        <p14:creationId xmlns:p14="http://schemas.microsoft.com/office/powerpoint/2010/main" val="161150265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ipe(down)">
                                      <p:cBhvr>
                                        <p:cTn id="7" dur="580">
                                          <p:stCondLst>
                                            <p:cond delay="0"/>
                                          </p:stCondLst>
                                        </p:cTn>
                                        <p:tgtEl>
                                          <p:spTgt spid="4098"/>
                                        </p:tgtEl>
                                      </p:cBhvr>
                                    </p:animEffect>
                                    <p:anim calcmode="lin" valueType="num">
                                      <p:cBhvr>
                                        <p:cTn id="8"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13" dur="26">
                                          <p:stCondLst>
                                            <p:cond delay="650"/>
                                          </p:stCondLst>
                                        </p:cTn>
                                        <p:tgtEl>
                                          <p:spTgt spid="4098"/>
                                        </p:tgtEl>
                                      </p:cBhvr>
                                      <p:to x="100000" y="60000"/>
                                    </p:animScale>
                                    <p:animScale>
                                      <p:cBhvr>
                                        <p:cTn id="14" dur="166" decel="50000">
                                          <p:stCondLst>
                                            <p:cond delay="676"/>
                                          </p:stCondLst>
                                        </p:cTn>
                                        <p:tgtEl>
                                          <p:spTgt spid="4098"/>
                                        </p:tgtEl>
                                      </p:cBhvr>
                                      <p:to x="100000" y="100000"/>
                                    </p:animScale>
                                    <p:animScale>
                                      <p:cBhvr>
                                        <p:cTn id="15" dur="26">
                                          <p:stCondLst>
                                            <p:cond delay="1312"/>
                                          </p:stCondLst>
                                        </p:cTn>
                                        <p:tgtEl>
                                          <p:spTgt spid="4098"/>
                                        </p:tgtEl>
                                      </p:cBhvr>
                                      <p:to x="100000" y="80000"/>
                                    </p:animScale>
                                    <p:animScale>
                                      <p:cBhvr>
                                        <p:cTn id="16" dur="166" decel="50000">
                                          <p:stCondLst>
                                            <p:cond delay="1338"/>
                                          </p:stCondLst>
                                        </p:cTn>
                                        <p:tgtEl>
                                          <p:spTgt spid="4098"/>
                                        </p:tgtEl>
                                      </p:cBhvr>
                                      <p:to x="100000" y="100000"/>
                                    </p:animScale>
                                    <p:animScale>
                                      <p:cBhvr>
                                        <p:cTn id="17" dur="26">
                                          <p:stCondLst>
                                            <p:cond delay="1642"/>
                                          </p:stCondLst>
                                        </p:cTn>
                                        <p:tgtEl>
                                          <p:spTgt spid="4098"/>
                                        </p:tgtEl>
                                      </p:cBhvr>
                                      <p:to x="100000" y="90000"/>
                                    </p:animScale>
                                    <p:animScale>
                                      <p:cBhvr>
                                        <p:cTn id="18" dur="166" decel="50000">
                                          <p:stCondLst>
                                            <p:cond delay="1668"/>
                                          </p:stCondLst>
                                        </p:cTn>
                                        <p:tgtEl>
                                          <p:spTgt spid="4098"/>
                                        </p:tgtEl>
                                      </p:cBhvr>
                                      <p:to x="100000" y="100000"/>
                                    </p:animScale>
                                    <p:animScale>
                                      <p:cBhvr>
                                        <p:cTn id="19" dur="26">
                                          <p:stCondLst>
                                            <p:cond delay="1808"/>
                                          </p:stCondLst>
                                        </p:cTn>
                                        <p:tgtEl>
                                          <p:spTgt spid="4098"/>
                                        </p:tgtEl>
                                      </p:cBhvr>
                                      <p:to x="100000" y="95000"/>
                                    </p:animScale>
                                    <p:animScale>
                                      <p:cBhvr>
                                        <p:cTn id="20" dur="166" decel="50000">
                                          <p:stCondLst>
                                            <p:cond delay="1834"/>
                                          </p:stCondLst>
                                        </p:cTn>
                                        <p:tgtEl>
                                          <p:spTgt spid="4098"/>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80">
                                          <p:stCondLst>
                                            <p:cond delay="0"/>
                                          </p:stCondLst>
                                        </p:cTn>
                                        <p:tgtEl>
                                          <p:spTgt spid="5"/>
                                        </p:tgtEl>
                                      </p:cBhvr>
                                    </p:animEffect>
                                    <p:anim calcmode="lin" valueType="num">
                                      <p:cBhvr>
                                        <p:cTn id="2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9" dur="26">
                                          <p:stCondLst>
                                            <p:cond delay="650"/>
                                          </p:stCondLst>
                                        </p:cTn>
                                        <p:tgtEl>
                                          <p:spTgt spid="5"/>
                                        </p:tgtEl>
                                      </p:cBhvr>
                                      <p:to x="100000" y="60000"/>
                                    </p:animScale>
                                    <p:animScale>
                                      <p:cBhvr>
                                        <p:cTn id="30" dur="166" decel="50000">
                                          <p:stCondLst>
                                            <p:cond delay="676"/>
                                          </p:stCondLst>
                                        </p:cTn>
                                        <p:tgtEl>
                                          <p:spTgt spid="5"/>
                                        </p:tgtEl>
                                      </p:cBhvr>
                                      <p:to x="100000" y="100000"/>
                                    </p:animScale>
                                    <p:animScale>
                                      <p:cBhvr>
                                        <p:cTn id="31" dur="26">
                                          <p:stCondLst>
                                            <p:cond delay="1312"/>
                                          </p:stCondLst>
                                        </p:cTn>
                                        <p:tgtEl>
                                          <p:spTgt spid="5"/>
                                        </p:tgtEl>
                                      </p:cBhvr>
                                      <p:to x="100000" y="80000"/>
                                    </p:animScale>
                                    <p:animScale>
                                      <p:cBhvr>
                                        <p:cTn id="32" dur="166" decel="50000">
                                          <p:stCondLst>
                                            <p:cond delay="1338"/>
                                          </p:stCondLst>
                                        </p:cTn>
                                        <p:tgtEl>
                                          <p:spTgt spid="5"/>
                                        </p:tgtEl>
                                      </p:cBhvr>
                                      <p:to x="100000" y="100000"/>
                                    </p:animScale>
                                    <p:animScale>
                                      <p:cBhvr>
                                        <p:cTn id="33" dur="26">
                                          <p:stCondLst>
                                            <p:cond delay="1642"/>
                                          </p:stCondLst>
                                        </p:cTn>
                                        <p:tgtEl>
                                          <p:spTgt spid="5"/>
                                        </p:tgtEl>
                                      </p:cBhvr>
                                      <p:to x="100000" y="90000"/>
                                    </p:animScale>
                                    <p:animScale>
                                      <p:cBhvr>
                                        <p:cTn id="34" dur="166" decel="50000">
                                          <p:stCondLst>
                                            <p:cond delay="1668"/>
                                          </p:stCondLst>
                                        </p:cTn>
                                        <p:tgtEl>
                                          <p:spTgt spid="5"/>
                                        </p:tgtEl>
                                      </p:cBhvr>
                                      <p:to x="100000" y="100000"/>
                                    </p:animScale>
                                    <p:animScale>
                                      <p:cBhvr>
                                        <p:cTn id="35" dur="26">
                                          <p:stCondLst>
                                            <p:cond delay="1808"/>
                                          </p:stCondLst>
                                        </p:cTn>
                                        <p:tgtEl>
                                          <p:spTgt spid="5"/>
                                        </p:tgtEl>
                                      </p:cBhvr>
                                      <p:to x="100000" y="95000"/>
                                    </p:animScale>
                                    <p:animScale>
                                      <p:cBhvr>
                                        <p:cTn id="36" dur="166" decel="50000">
                                          <p:stCondLst>
                                            <p:cond delay="1834"/>
                                          </p:stCondLst>
                                        </p:cTn>
                                        <p:tgtEl>
                                          <p:spTgt spid="5"/>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down)">
                                      <p:cBhvr>
                                        <p:cTn id="39" dur="580">
                                          <p:stCondLst>
                                            <p:cond delay="0"/>
                                          </p:stCondLst>
                                        </p:cTn>
                                        <p:tgtEl>
                                          <p:spTgt spid="2"/>
                                        </p:tgtEl>
                                      </p:cBhvr>
                                    </p:animEffect>
                                    <p:anim calcmode="lin" valueType="num">
                                      <p:cBhvr>
                                        <p:cTn id="40"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45" dur="26">
                                          <p:stCondLst>
                                            <p:cond delay="650"/>
                                          </p:stCondLst>
                                        </p:cTn>
                                        <p:tgtEl>
                                          <p:spTgt spid="2"/>
                                        </p:tgtEl>
                                      </p:cBhvr>
                                      <p:to x="100000" y="60000"/>
                                    </p:animScale>
                                    <p:animScale>
                                      <p:cBhvr>
                                        <p:cTn id="46" dur="166" decel="50000">
                                          <p:stCondLst>
                                            <p:cond delay="676"/>
                                          </p:stCondLst>
                                        </p:cTn>
                                        <p:tgtEl>
                                          <p:spTgt spid="2"/>
                                        </p:tgtEl>
                                      </p:cBhvr>
                                      <p:to x="100000" y="100000"/>
                                    </p:animScale>
                                    <p:animScale>
                                      <p:cBhvr>
                                        <p:cTn id="47" dur="26">
                                          <p:stCondLst>
                                            <p:cond delay="1312"/>
                                          </p:stCondLst>
                                        </p:cTn>
                                        <p:tgtEl>
                                          <p:spTgt spid="2"/>
                                        </p:tgtEl>
                                      </p:cBhvr>
                                      <p:to x="100000" y="80000"/>
                                    </p:animScale>
                                    <p:animScale>
                                      <p:cBhvr>
                                        <p:cTn id="48" dur="166" decel="50000">
                                          <p:stCondLst>
                                            <p:cond delay="1338"/>
                                          </p:stCondLst>
                                        </p:cTn>
                                        <p:tgtEl>
                                          <p:spTgt spid="2"/>
                                        </p:tgtEl>
                                      </p:cBhvr>
                                      <p:to x="100000" y="100000"/>
                                    </p:animScale>
                                    <p:animScale>
                                      <p:cBhvr>
                                        <p:cTn id="49" dur="26">
                                          <p:stCondLst>
                                            <p:cond delay="1642"/>
                                          </p:stCondLst>
                                        </p:cTn>
                                        <p:tgtEl>
                                          <p:spTgt spid="2"/>
                                        </p:tgtEl>
                                      </p:cBhvr>
                                      <p:to x="100000" y="90000"/>
                                    </p:animScale>
                                    <p:animScale>
                                      <p:cBhvr>
                                        <p:cTn id="50" dur="166" decel="50000">
                                          <p:stCondLst>
                                            <p:cond delay="1668"/>
                                          </p:stCondLst>
                                        </p:cTn>
                                        <p:tgtEl>
                                          <p:spTgt spid="2"/>
                                        </p:tgtEl>
                                      </p:cBhvr>
                                      <p:to x="100000" y="100000"/>
                                    </p:animScale>
                                    <p:animScale>
                                      <p:cBhvr>
                                        <p:cTn id="51" dur="26">
                                          <p:stCondLst>
                                            <p:cond delay="1808"/>
                                          </p:stCondLst>
                                        </p:cTn>
                                        <p:tgtEl>
                                          <p:spTgt spid="2"/>
                                        </p:tgtEl>
                                      </p:cBhvr>
                                      <p:to x="100000" y="95000"/>
                                    </p:animScale>
                                    <p:animScale>
                                      <p:cBhvr>
                                        <p:cTn id="52"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40668"/>
            <a:ext cx="5194920" cy="2448272"/>
          </a:xfrm>
        </p:spPr>
        <p:txBody>
          <a:bodyPr>
            <a:normAutofit fontScale="92500" lnSpcReduction="20000"/>
          </a:bodyPr>
          <a:lstStyle/>
          <a:p>
            <a:pPr marL="0" indent="0">
              <a:buNone/>
            </a:pPr>
            <a:r>
              <a:rPr lang="es-CO" sz="4100" b="1" u="sng" dirty="0"/>
              <a:t>2. </a:t>
            </a:r>
            <a:r>
              <a:rPr lang="es-CO" sz="3500" b="1" u="sng" dirty="0"/>
              <a:t>Ana, la madre de Samuel</a:t>
            </a:r>
            <a:endParaRPr lang="es-CO" sz="3800" b="1" u="sng" dirty="0"/>
          </a:p>
          <a:p>
            <a:pPr marL="400050" lvl="1" indent="0">
              <a:buNone/>
            </a:pPr>
            <a:r>
              <a:rPr lang="es-CO" dirty="0"/>
              <a:t>Era estéril y le oraba a Dios por un hijo. Se sintió tan agradecida al recibir el hijo que </a:t>
            </a:r>
            <a:r>
              <a:rPr lang="es-CO" dirty="0" smtClean="0"/>
              <a:t>pidió, </a:t>
            </a:r>
            <a:r>
              <a:rPr lang="es-CO" dirty="0"/>
              <a:t>que lo dedicó al servicio de Dios</a:t>
            </a:r>
            <a:r>
              <a:rPr lang="es-CO" dirty="0" smtClean="0"/>
              <a:t>: </a:t>
            </a:r>
            <a:r>
              <a:rPr lang="es-CO" b="1" dirty="0" smtClean="0">
                <a:solidFill>
                  <a:srgbClr val="FF0000"/>
                </a:solidFill>
              </a:rPr>
              <a:t>Ver 1 Sam.1:10,11.</a:t>
            </a:r>
            <a:endParaRPr lang="es-CO" b="1" dirty="0">
              <a:solidFill>
                <a:srgbClr val="FF0000"/>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548680"/>
            <a:ext cx="1936229"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491880" y="3573016"/>
            <a:ext cx="5382344" cy="3046988"/>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sz="2400" dirty="0"/>
              <a:t>26 Y ella dijo: !!Oh, señor mío! Vive tu alma, señor mío, yo soy aquella mujer que estuvo aquí junto a ti orando a </a:t>
            </a:r>
            <a:r>
              <a:rPr lang="es-CO" sz="2400" dirty="0" smtClean="0"/>
              <a:t>Jehová.27 </a:t>
            </a:r>
            <a:r>
              <a:rPr lang="es-CO" sz="2400" dirty="0"/>
              <a:t>Por este niño oraba, y Jehová me dio lo que le </a:t>
            </a:r>
            <a:r>
              <a:rPr lang="es-CO" sz="2400" dirty="0" smtClean="0"/>
              <a:t>pedí. 28 </a:t>
            </a:r>
            <a:r>
              <a:rPr lang="es-CO" sz="2400" dirty="0"/>
              <a:t>Yo, pues, lo dedico también a Jehová; todos los días que viva, será de </a:t>
            </a:r>
            <a:r>
              <a:rPr lang="es-CO" sz="2400" dirty="0" smtClean="0"/>
              <a:t>Jehová. </a:t>
            </a:r>
            <a:r>
              <a:rPr lang="es-CO" sz="2400" b="1" dirty="0" smtClean="0">
                <a:solidFill>
                  <a:srgbClr val="FF0000"/>
                </a:solidFill>
              </a:rPr>
              <a:t>1 Sam. 1:26-28. </a:t>
            </a:r>
            <a:r>
              <a:rPr lang="es-CO" sz="2400" b="1" dirty="0" smtClean="0"/>
              <a:t>Ana era una mujer de palabra.</a:t>
            </a:r>
            <a:endParaRPr lang="es-CO" sz="2400" b="1" dirty="0"/>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3030753"/>
            <a:ext cx="2160240" cy="2995305"/>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5955398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123"/>
                                        </p:tgtEl>
                                        <p:attrNameLst>
                                          <p:attrName>style.visibility</p:attrName>
                                        </p:attrNameLst>
                                      </p:cBhvr>
                                      <p:to>
                                        <p:strVal val="visible"/>
                                      </p:to>
                                    </p:set>
                                    <p:animEffect transition="in" filter="fade">
                                      <p:cBhvr>
                                        <p:cTn id="12" dur="1000"/>
                                        <p:tgtEl>
                                          <p:spTgt spid="5123"/>
                                        </p:tgtEl>
                                      </p:cBhvr>
                                    </p:animEffect>
                                    <p:anim calcmode="lin" valueType="num">
                                      <p:cBhvr>
                                        <p:cTn id="13" dur="1000" fill="hold"/>
                                        <p:tgtEl>
                                          <p:spTgt spid="5123"/>
                                        </p:tgtEl>
                                        <p:attrNameLst>
                                          <p:attrName>ppt_x</p:attrName>
                                        </p:attrNameLst>
                                      </p:cBhvr>
                                      <p:tavLst>
                                        <p:tav tm="0">
                                          <p:val>
                                            <p:strVal val="#ppt_x"/>
                                          </p:val>
                                        </p:tav>
                                        <p:tav tm="100000">
                                          <p:val>
                                            <p:strVal val="#ppt_x"/>
                                          </p:val>
                                        </p:tav>
                                      </p:tavLst>
                                    </p:anim>
                                    <p:anim calcmode="lin" valueType="num">
                                      <p:cBhvr>
                                        <p:cTn id="14" dur="1000" fill="hold"/>
                                        <p:tgtEl>
                                          <p:spTgt spid="51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4800" b="1" i="1" dirty="0"/>
              <a:t>Las </a:t>
            </a:r>
            <a:r>
              <a:rPr lang="es-CO" sz="4800" b="1" i="1" dirty="0" smtClean="0"/>
              <a:t>parteras, Sifra</a:t>
            </a:r>
            <a:r>
              <a:rPr lang="es-CO" sz="4800" b="1" i="1" dirty="0"/>
              <a:t>, y </a:t>
            </a:r>
            <a:r>
              <a:rPr lang="es-CO" sz="4800" b="1" i="1" dirty="0" smtClean="0"/>
              <a:t>Fúa</a:t>
            </a:r>
            <a:endParaRPr lang="es-CO" sz="4800" b="1" i="1" dirty="0"/>
          </a:p>
        </p:txBody>
      </p:sp>
      <p:sp>
        <p:nvSpPr>
          <p:cNvPr id="3" name="2 Marcador de contenido"/>
          <p:cNvSpPr>
            <a:spLocks noGrp="1"/>
          </p:cNvSpPr>
          <p:nvPr>
            <p:ph idx="1"/>
          </p:nvPr>
        </p:nvSpPr>
        <p:spPr>
          <a:xfrm>
            <a:off x="457200" y="1600200"/>
            <a:ext cx="5698976" cy="2476871"/>
          </a:xfrm>
        </p:spPr>
        <p:txBody>
          <a:bodyPr>
            <a:noAutofit/>
          </a:bodyPr>
          <a:lstStyle/>
          <a:p>
            <a:pPr marL="57150" indent="0">
              <a:buNone/>
            </a:pPr>
            <a:r>
              <a:rPr lang="es-CO" sz="2400" dirty="0" smtClean="0"/>
              <a:t>Las evidencias demuestran que Dios siempre a través de la historia de su pueblo, ha suscitado mujeres valientes para defender a sus hijos cuando estos estaban el peligro, tal es el caso de las parteras que se mencionan </a:t>
            </a:r>
            <a:r>
              <a:rPr lang="es-CO" sz="2400" dirty="0"/>
              <a:t>en </a:t>
            </a:r>
            <a:r>
              <a:rPr lang="es-CO" sz="2400" b="1" dirty="0">
                <a:solidFill>
                  <a:srgbClr val="FF0000"/>
                </a:solidFill>
              </a:rPr>
              <a:t>Éxo.1:15-20</a:t>
            </a:r>
            <a:r>
              <a:rPr lang="es-CO" sz="1800" b="1" dirty="0">
                <a:solidFill>
                  <a:srgbClr val="FF0000"/>
                </a:solidFill>
              </a:rPr>
              <a:t>: </a:t>
            </a:r>
            <a:endParaRPr lang="es-CO" sz="1800" b="1" dirty="0" smtClean="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5406" y="1628800"/>
            <a:ext cx="2510011"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043607" y="4365104"/>
            <a:ext cx="7344817" cy="1569660"/>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Y habló el rey de Egipto a las parteras de las hebreas, una de las cuales se llamaba Sifra, y otra Fúa, y les dijo:  16 </a:t>
            </a:r>
            <a:r>
              <a:rPr lang="es-CO" sz="2400" dirty="0" smtClean="0"/>
              <a:t>«Cuando </a:t>
            </a:r>
            <a:r>
              <a:rPr lang="es-CO" sz="2400" dirty="0"/>
              <a:t>asistáis a las hebreas en sus partos, y veáis el sexo, si es hijo, matadlo; y si es hija, entonces viva. </a:t>
            </a:r>
          </a:p>
        </p:txBody>
      </p:sp>
    </p:spTree>
    <p:extLst>
      <p:ext uri="{BB962C8B-B14F-4D97-AF65-F5344CB8AC3E}">
        <p14:creationId xmlns:p14="http://schemas.microsoft.com/office/powerpoint/2010/main" val="16095478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877336567"/>
              </p:ext>
            </p:extLst>
          </p:nvPr>
        </p:nvGraphicFramePr>
        <p:xfrm>
          <a:off x="251520" y="332656"/>
          <a:ext cx="843528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485803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solidFill>
            <a:schemeClr val="accent4">
              <a:lumMod val="20000"/>
              <a:lumOff val="80000"/>
            </a:schemeClr>
          </a:solidFill>
          <a:scene3d>
            <a:camera prst="orthographicFront"/>
            <a:lightRig rig="threePt" dir="t"/>
          </a:scene3d>
          <a:sp3d>
            <a:bevelT w="165100" prst="coolSlant"/>
          </a:sp3d>
        </p:spPr>
        <p:txBody>
          <a:bodyPr>
            <a:normAutofit fontScale="85000" lnSpcReduction="20000"/>
          </a:bodyPr>
          <a:lstStyle/>
          <a:p>
            <a:pPr marL="0" indent="0">
              <a:buNone/>
            </a:pPr>
            <a:r>
              <a:rPr lang="es-CO" sz="4100" b="1" u="sng" dirty="0"/>
              <a:t>3. La que prefirió que su hijo fuera criado por otra antes que verlo muerto</a:t>
            </a:r>
          </a:p>
          <a:p>
            <a:pPr lvl="1"/>
            <a:endParaRPr lang="es-CO" dirty="0" smtClean="0"/>
          </a:p>
          <a:p>
            <a:pPr lvl="1"/>
            <a:r>
              <a:rPr lang="es-CO" dirty="0" smtClean="0"/>
              <a:t>La </a:t>
            </a:r>
            <a:r>
              <a:rPr lang="es-CO" dirty="0"/>
              <a:t>sabiduría del rey Salomón se puso de manifiesto cuando dos mujeres fueron a disputar sobre cuál era la verdadera madre de un niño. Las dos vivían en la misma casa y tenían hijos recién nacidos. Una noche el hijo de una de ellas murió porque esta lo aplastó mientras dormía y cambió su hijo muerto por el hijo de la otra que estaba vivo:</a:t>
            </a:r>
          </a:p>
          <a:p>
            <a:endParaRPr lang="es-CO" dirty="0"/>
          </a:p>
          <a:p>
            <a:pPr lvl="1"/>
            <a:r>
              <a:rPr lang="es-CO" dirty="0"/>
              <a:t>18 Aconteció al tercer día después de dar yo a luz, que ésta dio a luz también, y morábamos nosotras juntas; ninguno de fuera estaba en casa, sino nosotras dos en la </a:t>
            </a:r>
            <a:r>
              <a:rPr lang="es-CO" dirty="0" smtClean="0"/>
              <a:t>casa. 19 </a:t>
            </a:r>
            <a:r>
              <a:rPr lang="es-CO" dirty="0"/>
              <a:t>Y una noche el hijo de esta mujer murió, porque ella se acostó sobre </a:t>
            </a:r>
            <a:r>
              <a:rPr lang="es-CO" dirty="0" smtClean="0"/>
              <a:t>él. 20 </a:t>
            </a:r>
            <a:r>
              <a:rPr lang="es-CO" dirty="0"/>
              <a:t>Y se levantó a medianoche y tomó a mi hijo de junto a mí, estando yo tu sierva durmiendo, y lo puso a su lado, y puso al lado mío su hijo muerto</a:t>
            </a:r>
            <a:r>
              <a:rPr lang="es-CO" dirty="0" smtClean="0"/>
              <a:t>. </a:t>
            </a:r>
          </a:p>
          <a:p>
            <a:pPr lvl="1"/>
            <a:r>
              <a:rPr lang="es-CO" b="1" dirty="0" smtClean="0">
                <a:solidFill>
                  <a:srgbClr val="FF0000"/>
                </a:solidFill>
              </a:rPr>
              <a:t>(</a:t>
            </a:r>
            <a:r>
              <a:rPr lang="es-CO" b="1" dirty="0">
                <a:solidFill>
                  <a:srgbClr val="FF0000"/>
                </a:solidFill>
              </a:rPr>
              <a:t>1 R 3:18-20)</a:t>
            </a:r>
          </a:p>
          <a:p>
            <a:endParaRPr lang="es-CO" dirty="0"/>
          </a:p>
          <a:p>
            <a:endParaRPr lang="es-CO" dirty="0"/>
          </a:p>
        </p:txBody>
      </p:sp>
    </p:spTree>
    <p:extLst>
      <p:ext uri="{BB962C8B-B14F-4D97-AF65-F5344CB8AC3E}">
        <p14:creationId xmlns:p14="http://schemas.microsoft.com/office/powerpoint/2010/main" val="638977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880320"/>
          </a:xfrm>
          <a:solidFill>
            <a:schemeClr val="accent3">
              <a:lumMod val="20000"/>
              <a:lumOff val="80000"/>
            </a:schemeClr>
          </a:solidFill>
          <a:scene3d>
            <a:camera prst="orthographicFront"/>
            <a:lightRig rig="threePt" dir="t"/>
          </a:scene3d>
          <a:sp3d>
            <a:bevelT w="165100" prst="coolSlant"/>
          </a:sp3d>
        </p:spPr>
        <p:txBody>
          <a:bodyPr>
            <a:normAutofit fontScale="77500" lnSpcReduction="20000"/>
          </a:bodyPr>
          <a:lstStyle/>
          <a:p>
            <a:r>
              <a:rPr lang="es-CO" dirty="0"/>
              <a:t>Al día siguiente, la madre verdadera, al ver el niño muerto y observarlo bien, se dio cuenta que no era su hijo y llevó el caso ante el rey. En medio de la discusión entre las mujeres sobre de quién era el hijo vivo y de quién era el hijo muerto, Salomón pide una espada para partir el niño vivo por la mitad y darle una mitad a una mujer y la otra mitad a la otra. De inmediato la madre verdadera pidió que no lo maten, que mejor se lo entregaran a la otra. Y conoció Salomón cuál era la verdadera madre</a:t>
            </a:r>
            <a:r>
              <a:rPr lang="es-CO" dirty="0" smtClean="0"/>
              <a:t>:</a:t>
            </a:r>
            <a:endParaRPr lang="es-CO" dirty="0"/>
          </a:p>
        </p:txBody>
      </p:sp>
      <p:sp>
        <p:nvSpPr>
          <p:cNvPr id="4" name="3 Rectángulo"/>
          <p:cNvSpPr/>
          <p:nvPr/>
        </p:nvSpPr>
        <p:spPr>
          <a:xfrm>
            <a:off x="611560" y="3573016"/>
            <a:ext cx="5472608" cy="3108543"/>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sz="2400" dirty="0"/>
              <a:t>26 Entonces la mujer de quien era el hijo vivo, habló al rey (porque sus entrañas se le conmovieron por su hijo), y dijo: !!Ah, señor mío! dad a ésta el niño vivo, y no lo matéis. Mas la otra dijo: Ni a mí ni a ti; </a:t>
            </a:r>
            <a:r>
              <a:rPr lang="es-CO" sz="2400" dirty="0" smtClean="0"/>
              <a:t>partidlo. 27 </a:t>
            </a:r>
            <a:r>
              <a:rPr lang="es-CO" sz="2400" dirty="0"/>
              <a:t>Entonces el rey respondió y dijo: Dad a aquélla el hijo vivo, y no lo matéis; ella es su </a:t>
            </a:r>
            <a:r>
              <a:rPr lang="es-CO" sz="2400" dirty="0" smtClean="0"/>
              <a:t>madre. </a:t>
            </a:r>
            <a:r>
              <a:rPr lang="es-CO" sz="2800" b="1" dirty="0" smtClean="0">
                <a:solidFill>
                  <a:srgbClr val="FF0000"/>
                </a:solidFill>
              </a:rPr>
              <a:t>1 </a:t>
            </a:r>
            <a:r>
              <a:rPr lang="es-CO" sz="2800" b="1" dirty="0">
                <a:solidFill>
                  <a:srgbClr val="FF0000"/>
                </a:solidFill>
              </a:rPr>
              <a:t>R 3:26-27</a:t>
            </a:r>
            <a:endParaRPr lang="es-CO" sz="2000" b="1" dirty="0">
              <a:solidFill>
                <a:srgbClr val="FF0000"/>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3573016"/>
            <a:ext cx="2592288"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6876256" y="3582954"/>
            <a:ext cx="1944216" cy="830997"/>
          </a:xfrm>
          <a:prstGeom prst="rect">
            <a:avLst/>
          </a:prstGeom>
          <a:solidFill>
            <a:schemeClr val="accent4">
              <a:lumMod val="40000"/>
              <a:lumOff val="60000"/>
            </a:schemeClr>
          </a:solidFill>
        </p:spPr>
        <p:txBody>
          <a:bodyPr wrap="square">
            <a:spAutoFit/>
          </a:bodyPr>
          <a:lstStyle/>
          <a:p>
            <a:r>
              <a:rPr lang="es-CO" sz="1600" b="1" dirty="0" smtClean="0"/>
              <a:t>Esta madre, </a:t>
            </a:r>
            <a:r>
              <a:rPr lang="es-CO" sz="1600" b="1" dirty="0"/>
              <a:t>prefirió perder a su hijo </a:t>
            </a:r>
            <a:r>
              <a:rPr lang="es-CO" sz="1600" b="1" dirty="0" smtClean="0"/>
              <a:t>para </a:t>
            </a:r>
            <a:r>
              <a:rPr lang="es-CO" sz="1600" b="1" dirty="0"/>
              <a:t>salvarlo.</a:t>
            </a:r>
          </a:p>
        </p:txBody>
      </p:sp>
    </p:spTree>
    <p:extLst>
      <p:ext uri="{BB962C8B-B14F-4D97-AF65-F5344CB8AC3E}">
        <p14:creationId xmlns:p14="http://schemas.microsoft.com/office/powerpoint/2010/main" val="310187472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Effect transition="in" filter="barn(inVertical)">
                                      <p:cBhvr>
                                        <p:cTn id="10" dur="500"/>
                                        <p:tgtEl>
                                          <p:spTgt spid="6146"/>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410944" cy="2592288"/>
          </a:xfrm>
        </p:spPr>
        <p:txBody>
          <a:bodyPr>
            <a:normAutofit fontScale="92500"/>
          </a:bodyPr>
          <a:lstStyle/>
          <a:p>
            <a:pPr marL="0" indent="0">
              <a:buNone/>
            </a:pPr>
            <a:r>
              <a:rPr lang="es-CO" sz="4400" b="1" u="sng" dirty="0" smtClean="0"/>
              <a:t>4</a:t>
            </a:r>
            <a:r>
              <a:rPr lang="es-CO" sz="4400" b="1" u="sng" dirty="0"/>
              <a:t>. María</a:t>
            </a:r>
          </a:p>
          <a:p>
            <a:pPr marL="400050" lvl="1" indent="0">
              <a:buNone/>
            </a:pPr>
            <a:r>
              <a:rPr lang="es-CO" dirty="0"/>
              <a:t>Tuvo el privilegio de traer al mundo al mesías y estuvo presente con él hasta en el momento más doloroso, el día de su crucifixión</a:t>
            </a:r>
            <a:r>
              <a:rPr lang="es-CO" dirty="0" smtClean="0"/>
              <a:t>:</a:t>
            </a:r>
            <a:endParaRPr lang="es-CO"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764704"/>
            <a:ext cx="2329036" cy="180020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347864" y="3423847"/>
            <a:ext cx="5166320" cy="2677656"/>
          </a:xfrm>
          <a:prstGeom prst="rect">
            <a:avLst/>
          </a:prstGeom>
          <a:solidFill>
            <a:schemeClr val="accent3">
              <a:lumMod val="20000"/>
              <a:lumOff val="80000"/>
            </a:schemeClr>
          </a:solidFill>
          <a:scene3d>
            <a:camera prst="orthographicFront"/>
            <a:lightRig rig="threePt" dir="t"/>
          </a:scene3d>
          <a:sp3d>
            <a:bevelT w="165100" prst="coolSlant"/>
          </a:sp3d>
        </p:spPr>
        <p:txBody>
          <a:bodyPr wrap="square">
            <a:spAutoFit/>
          </a:bodyPr>
          <a:lstStyle/>
          <a:p>
            <a:r>
              <a:rPr lang="es-CO" sz="2400" dirty="0"/>
              <a:t>25 Estaban junto a la cruz de Jesús su madre, y la hermana de su madre, María mujer de </a:t>
            </a:r>
            <a:r>
              <a:rPr lang="es-CO" sz="2400" dirty="0" smtClean="0"/>
              <a:t>Cleofás, </a:t>
            </a:r>
            <a:r>
              <a:rPr lang="es-CO" sz="2400" dirty="0"/>
              <a:t>y María </a:t>
            </a:r>
            <a:r>
              <a:rPr lang="es-CO" sz="2400" dirty="0" smtClean="0"/>
              <a:t>Magdalena. 26 </a:t>
            </a:r>
            <a:r>
              <a:rPr lang="es-CO" sz="2400" dirty="0"/>
              <a:t>Cuando vio Jesús a su madre, y al discípulo a quien él amaba, que estaba presente, dijo a su madre: Mujer, he ahí tu </a:t>
            </a:r>
            <a:r>
              <a:rPr lang="es-CO" sz="2400" dirty="0" smtClean="0"/>
              <a:t>hijo. </a:t>
            </a:r>
            <a:r>
              <a:rPr lang="es-CO" sz="2400" b="1" dirty="0" smtClean="0">
                <a:solidFill>
                  <a:srgbClr val="FF0000"/>
                </a:solidFill>
              </a:rPr>
              <a:t>Juan </a:t>
            </a:r>
            <a:r>
              <a:rPr lang="es-CO" sz="2400" b="1" dirty="0">
                <a:solidFill>
                  <a:srgbClr val="FF0000"/>
                </a:solidFill>
              </a:rPr>
              <a:t>19:25-26</a:t>
            </a:r>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3423847"/>
            <a:ext cx="2088232"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843328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171"/>
                                        </p:tgtEl>
                                        <p:attrNameLst>
                                          <p:attrName>style.visibility</p:attrName>
                                        </p:attrNameLst>
                                      </p:cBhvr>
                                      <p:to>
                                        <p:strVal val="visible"/>
                                      </p:to>
                                    </p:set>
                                    <p:anim calcmode="lin" valueType="num">
                                      <p:cBhvr additive="base">
                                        <p:cTn id="11" dur="500" fill="hold"/>
                                        <p:tgtEl>
                                          <p:spTgt spid="7171"/>
                                        </p:tgtEl>
                                        <p:attrNameLst>
                                          <p:attrName>ppt_x</p:attrName>
                                        </p:attrNameLst>
                                      </p:cBhvr>
                                      <p:tavLst>
                                        <p:tav tm="0">
                                          <p:val>
                                            <p:strVal val="#ppt_x"/>
                                          </p:val>
                                        </p:tav>
                                        <p:tav tm="100000">
                                          <p:val>
                                            <p:strVal val="#ppt_x"/>
                                          </p:val>
                                        </p:tav>
                                      </p:tavLst>
                                    </p:anim>
                                    <p:anim calcmode="lin" valueType="num">
                                      <p:cBhvr additive="base">
                                        <p:cTn id="12" dur="500" fill="hold"/>
                                        <p:tgtEl>
                                          <p:spTgt spid="71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1268760"/>
            <a:ext cx="8229600" cy="4525963"/>
          </a:xfrm>
          <a:solidFill>
            <a:srgbClr val="002060"/>
          </a:solidFill>
        </p:spPr>
        <p:txBody>
          <a:bodyPr>
            <a:normAutofit fontScale="92500" lnSpcReduction="20000"/>
          </a:bodyPr>
          <a:lstStyle/>
          <a:p>
            <a:pPr marL="0" indent="0" algn="ctr">
              <a:buNone/>
            </a:pPr>
            <a:r>
              <a:rPr lang="es-CO" dirty="0" smtClean="0">
                <a:solidFill>
                  <a:schemeClr val="bg1"/>
                </a:solidFill>
              </a:rPr>
              <a:t>María se distinguía por tener un carácter sumiso a la voluntad de Dios, aunque no entendiera plenamente como se cumplirían sus promesas, las aceptaba.</a:t>
            </a:r>
          </a:p>
          <a:p>
            <a:pPr marL="0" indent="0" algn="ctr">
              <a:buNone/>
            </a:pPr>
            <a:endParaRPr lang="es-CO" dirty="0" smtClean="0"/>
          </a:p>
          <a:p>
            <a:pPr marL="0" indent="0" algn="ctr">
              <a:buNone/>
            </a:pPr>
            <a:r>
              <a:rPr lang="es-CO" dirty="0" smtClean="0">
                <a:solidFill>
                  <a:srgbClr val="FFFF00"/>
                </a:solidFill>
              </a:rPr>
              <a:t>María dijo: ¿Cómo será esto? por que no conozco varón.</a:t>
            </a:r>
          </a:p>
          <a:p>
            <a:pPr marL="0" indent="0" algn="ctr">
              <a:buNone/>
            </a:pPr>
            <a:r>
              <a:rPr lang="es-CO" dirty="0" smtClean="0">
                <a:solidFill>
                  <a:srgbClr val="FFFF00"/>
                </a:solidFill>
              </a:rPr>
              <a:t>María respondió: «Yo soy la sierva del Señor. Hágase en mi conforme a tu palabra». </a:t>
            </a:r>
          </a:p>
          <a:p>
            <a:pPr marL="0" indent="0" algn="ctr">
              <a:buNone/>
            </a:pPr>
            <a:r>
              <a:rPr lang="es-CO" u="sng" dirty="0" smtClean="0">
                <a:solidFill>
                  <a:srgbClr val="FF0000"/>
                </a:solidFill>
              </a:rPr>
              <a:t>Luc.1:34, 38</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2435707957"/>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6347048" cy="2376264"/>
          </a:xfrm>
        </p:spPr>
        <p:txBody>
          <a:bodyPr>
            <a:normAutofit lnSpcReduction="10000"/>
          </a:bodyPr>
          <a:lstStyle/>
          <a:p>
            <a:pPr marL="0" indent="0">
              <a:buNone/>
            </a:pPr>
            <a:r>
              <a:rPr lang="es-CO" sz="3900" b="1" u="sng" dirty="0"/>
              <a:t>5. Eunice</a:t>
            </a:r>
          </a:p>
          <a:p>
            <a:pPr marL="400050" lvl="1" indent="0" algn="ctr">
              <a:buNone/>
            </a:pPr>
            <a:r>
              <a:rPr lang="es-CO" dirty="0"/>
              <a:t>Judía creyente con esposo gentil (griego) que instruyó a su hijo Timoteo en las Escrituras. Ella y su madre Loida fueron mujeres de fe ejemplares</a:t>
            </a:r>
            <a:r>
              <a:rPr lang="es-CO" dirty="0" smtClean="0"/>
              <a:t>:</a:t>
            </a:r>
            <a:endParaRPr lang="es-CO" dirty="0"/>
          </a:p>
          <a:p>
            <a:endParaRPr lang="es-CO"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404664"/>
            <a:ext cx="1800597"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930464" y="3140968"/>
            <a:ext cx="7416824" cy="1815882"/>
          </a:xfrm>
          <a:prstGeom prst="rect">
            <a:avLst/>
          </a:prstGeom>
          <a:solidFill>
            <a:schemeClr val="accent3">
              <a:lumMod val="20000"/>
              <a:lumOff val="80000"/>
            </a:schemeClr>
          </a:solidFill>
          <a:scene3d>
            <a:camera prst="orthographicFront"/>
            <a:lightRig rig="threePt" dir="t"/>
          </a:scene3d>
          <a:sp3d>
            <a:bevelT w="165100" prst="coolSlant"/>
          </a:sp3d>
        </p:spPr>
        <p:txBody>
          <a:bodyPr wrap="square">
            <a:spAutoFit/>
          </a:bodyPr>
          <a:lstStyle/>
          <a:p>
            <a:r>
              <a:rPr lang="es-CO" sz="2800" dirty="0" smtClean="0"/>
              <a:t>Trayendo </a:t>
            </a:r>
            <a:r>
              <a:rPr lang="es-CO" sz="2800" dirty="0"/>
              <a:t>a la memoria la fe no </a:t>
            </a:r>
            <a:r>
              <a:rPr lang="es-CO" sz="2800" u="sng" dirty="0"/>
              <a:t>fingida</a:t>
            </a:r>
            <a:r>
              <a:rPr lang="es-CO" sz="2800" dirty="0"/>
              <a:t> que hay en ti, la cual habitó primero en tu abuela Loida, y en tu madre Eunice, y estoy seguro que en ti </a:t>
            </a:r>
            <a:r>
              <a:rPr lang="es-CO" sz="2800" dirty="0" smtClean="0"/>
              <a:t>también. </a:t>
            </a:r>
            <a:r>
              <a:rPr lang="es-CO" sz="2800" b="1" dirty="0" smtClean="0">
                <a:solidFill>
                  <a:srgbClr val="FF0000"/>
                </a:solidFill>
              </a:rPr>
              <a:t>2 </a:t>
            </a:r>
            <a:r>
              <a:rPr lang="es-CO" sz="2800" b="1" dirty="0">
                <a:solidFill>
                  <a:srgbClr val="FF0000"/>
                </a:solidFill>
              </a:rPr>
              <a:t>Ti </a:t>
            </a:r>
            <a:r>
              <a:rPr lang="es-CO" sz="2800" b="1" dirty="0" smtClean="0">
                <a:solidFill>
                  <a:srgbClr val="FF0000"/>
                </a:solidFill>
              </a:rPr>
              <a:t>1:5</a:t>
            </a:r>
            <a:endParaRPr lang="es-CO" sz="2800" b="1" dirty="0">
              <a:solidFill>
                <a:srgbClr val="FF0000"/>
              </a:solidFill>
            </a:endParaRPr>
          </a:p>
        </p:txBody>
      </p:sp>
      <p:sp>
        <p:nvSpPr>
          <p:cNvPr id="2" name="1 Rectángulo"/>
          <p:cNvSpPr/>
          <p:nvPr/>
        </p:nvSpPr>
        <p:spPr>
          <a:xfrm>
            <a:off x="539551" y="5229200"/>
            <a:ext cx="8209309" cy="1569660"/>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400" b="1" u="sng" dirty="0"/>
              <a:t>No fingida</a:t>
            </a:r>
            <a:r>
              <a:rPr lang="es-CO" sz="2400" dirty="0"/>
              <a:t>. </a:t>
            </a:r>
            <a:r>
              <a:rPr lang="es-CO" sz="2400" dirty="0" smtClean="0"/>
              <a:t>Es </a:t>
            </a:r>
            <a:r>
              <a:rPr lang="es-CO" sz="2400" dirty="0"/>
              <a:t>decir, sin excusas, sin disimulos.  El amor procede únicamente de corazones puros e íntegros, de una buena conciencia y una fe </a:t>
            </a:r>
            <a:r>
              <a:rPr lang="es-CO" sz="2400" dirty="0" smtClean="0"/>
              <a:t>leal. </a:t>
            </a:r>
            <a:r>
              <a:rPr lang="es-CO" sz="2400" dirty="0"/>
              <a:t>Sólo el amor </a:t>
            </a:r>
            <a:r>
              <a:rPr lang="es-CO" sz="2400" dirty="0" smtClean="0"/>
              <a:t>de una madre tal, unirá </a:t>
            </a:r>
            <a:r>
              <a:rPr lang="es-CO" sz="2400" dirty="0"/>
              <a:t>a los miembros de la iglesia y revelará a Cristo ante el mundo. </a:t>
            </a:r>
            <a:endParaRPr lang="es-CO" sz="2400" dirty="0" smtClean="0"/>
          </a:p>
        </p:txBody>
      </p:sp>
    </p:spTree>
    <p:extLst>
      <p:ext uri="{BB962C8B-B14F-4D97-AF65-F5344CB8AC3E}">
        <p14:creationId xmlns:p14="http://schemas.microsoft.com/office/powerpoint/2010/main" val="181705058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836712"/>
            <a:ext cx="4824536" cy="2916907"/>
          </a:xfrm>
          <a:solidFill>
            <a:schemeClr val="accent4">
              <a:lumMod val="40000"/>
              <a:lumOff val="60000"/>
            </a:schemeClr>
          </a:solidFill>
          <a:scene3d>
            <a:camera prst="orthographicFront"/>
            <a:lightRig rig="threePt" dir="t"/>
          </a:scene3d>
          <a:sp3d>
            <a:bevelT prst="relaxedInset"/>
          </a:sp3d>
        </p:spPr>
        <p:txBody>
          <a:bodyPr>
            <a:normAutofit fontScale="92500"/>
          </a:bodyPr>
          <a:lstStyle/>
          <a:p>
            <a:pPr marL="0" indent="0" algn="ctr">
              <a:buNone/>
            </a:pPr>
            <a:r>
              <a:rPr lang="es-CO" sz="4400" dirty="0"/>
              <a:t>Hoy se necesitan madres como Jocabed,  Ana, María, Loida y Eunice. </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620688"/>
            <a:ext cx="3168352" cy="3492971"/>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971600" y="4509120"/>
            <a:ext cx="7344816" cy="2062103"/>
          </a:xfrm>
          <a:prstGeom prst="rect">
            <a:avLst/>
          </a:prstGeom>
          <a:solidFill>
            <a:schemeClr val="accent4">
              <a:lumMod val="40000"/>
              <a:lumOff val="60000"/>
            </a:schemeClr>
          </a:solidFill>
          <a:scene3d>
            <a:camera prst="orthographicFront"/>
            <a:lightRig rig="threePt" dir="t"/>
          </a:scene3d>
          <a:sp3d>
            <a:bevelT prst="slope"/>
          </a:sp3d>
        </p:spPr>
        <p:txBody>
          <a:bodyPr wrap="square">
            <a:spAutoFit/>
          </a:bodyPr>
          <a:lstStyle/>
          <a:p>
            <a:pPr algn="ctr"/>
            <a:r>
              <a:rPr lang="es-CO" sz="3200" dirty="0"/>
              <a:t>Que estén dispuestas a sacrificarlo todo con el fin de irradiar amor a sus hijos y así tener un mundo sin odios, y a la </a:t>
            </a:r>
            <a:r>
              <a:rPr lang="es-CO" sz="3200" dirty="0" smtClean="0"/>
              <a:t>vez, </a:t>
            </a:r>
          </a:p>
          <a:p>
            <a:pPr algn="ctr"/>
            <a:r>
              <a:rPr lang="es-CO" sz="3200" dirty="0" smtClean="0"/>
              <a:t>una </a:t>
            </a:r>
            <a:r>
              <a:rPr lang="es-CO" sz="3200" dirty="0"/>
              <a:t>iglesia triunfante.</a:t>
            </a:r>
          </a:p>
        </p:txBody>
      </p:sp>
    </p:spTree>
    <p:extLst>
      <p:ext uri="{BB962C8B-B14F-4D97-AF65-F5344CB8AC3E}">
        <p14:creationId xmlns:p14="http://schemas.microsoft.com/office/powerpoint/2010/main" val="313575983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6000" i="1" dirty="0" smtClean="0">
                <a:effectLst>
                  <a:outerShdw blurRad="38100" dist="38100" dir="2700000" algn="tl">
                    <a:srgbClr val="000000">
                      <a:alpha val="43137"/>
                    </a:srgbClr>
                  </a:outerShdw>
                </a:effectLst>
                <a:latin typeface="Baskerville Old Face" pitchFamily="18" charset="0"/>
              </a:rPr>
              <a:t>Conclusión</a:t>
            </a:r>
            <a:endParaRPr lang="es-CO" sz="6000" i="1" dirty="0">
              <a:effectLst>
                <a:outerShdw blurRad="38100" dist="38100" dir="2700000" algn="tl">
                  <a:srgbClr val="000000">
                    <a:alpha val="43137"/>
                  </a:srgbClr>
                </a:outerShdw>
              </a:effectLst>
              <a:latin typeface="Baskerville Old Face" pitchFamily="18" charset="0"/>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5" y="1772816"/>
            <a:ext cx="3528391" cy="360426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1772816"/>
            <a:ext cx="3744416" cy="360426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lecha doblada hacia arriba"/>
          <p:cNvSpPr/>
          <p:nvPr/>
        </p:nvSpPr>
        <p:spPr>
          <a:xfrm>
            <a:off x="4716016" y="5118288"/>
            <a:ext cx="4104456" cy="731520"/>
          </a:xfrm>
          <a:prstGeom prst="ben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4 Flecha doblada hacia arriba"/>
          <p:cNvSpPr/>
          <p:nvPr/>
        </p:nvSpPr>
        <p:spPr>
          <a:xfrm flipH="1">
            <a:off x="355022" y="5118288"/>
            <a:ext cx="3928945" cy="731520"/>
          </a:xfrm>
          <a:prstGeom prst="ben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922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6296" y="332656"/>
            <a:ext cx="1428750" cy="107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2"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7544" y="335831"/>
            <a:ext cx="1427163" cy="107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6282756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292</TotalTime>
  <Words>1481</Words>
  <Application>Microsoft Office PowerPoint</Application>
  <PresentationFormat>Presentación en pantalla (4:3)</PresentationFormat>
  <Paragraphs>51</Paragraphs>
  <Slides>15</Slides>
  <Notes>0</Notes>
  <HiddenSlides>0</HiddenSlides>
  <MMClips>0</MMClips>
  <ScaleCrop>false</ScaleCrop>
  <HeadingPairs>
    <vt:vector size="4" baseType="variant">
      <vt:variant>
        <vt:lpstr>Tema</vt:lpstr>
      </vt:variant>
      <vt:variant>
        <vt:i4>1</vt:i4>
      </vt:variant>
      <vt:variant>
        <vt:lpstr>Títulos de diapositiva</vt:lpstr>
      </vt:variant>
      <vt:variant>
        <vt:i4>15</vt:i4>
      </vt:variant>
    </vt:vector>
  </HeadingPairs>
  <TitlesOfParts>
    <vt:vector size="16" baseType="lpstr">
      <vt:lpstr>Tema de Office</vt:lpstr>
      <vt:lpstr>MADRES EJEMPLARES</vt:lpstr>
      <vt:lpstr>Poema dedicado a las madres</vt:lpstr>
      <vt:lpstr>El papel que Dios le ha asignado a la mujer:</vt:lpstr>
      <vt:lpstr>MADRES EJEMPLARES</vt:lpstr>
      <vt:lpstr>Presentación de PowerPoint</vt:lpstr>
      <vt:lpstr>Presentación de PowerPoint</vt:lpstr>
      <vt:lpstr>Las parteras, Sifra, y Fúa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MADRES EJEMPLARES</dc:title>
  <dc:creator>TEMAS DE FE</dc:creator>
  <cp:lastModifiedBy>TEMAS DE FE</cp:lastModifiedBy>
  <cp:revision>46</cp:revision>
  <dcterms:created xsi:type="dcterms:W3CDTF">2016-05-13T23:57:50Z</dcterms:created>
  <dcterms:modified xsi:type="dcterms:W3CDTF">2016-05-16T10:53:00Z</dcterms:modified>
</cp:coreProperties>
</file>